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20" r:id="rId2"/>
  </p:sldMasterIdLst>
  <p:notesMasterIdLst>
    <p:notesMasterId r:id="rId11"/>
  </p:notesMasterIdLst>
  <p:sldIdLst>
    <p:sldId id="513" r:id="rId3"/>
    <p:sldId id="516" r:id="rId4"/>
    <p:sldId id="517" r:id="rId5"/>
    <p:sldId id="536" r:id="rId6"/>
    <p:sldId id="531" r:id="rId7"/>
    <p:sldId id="542" r:id="rId8"/>
    <p:sldId id="543" r:id="rId9"/>
    <p:sldId id="50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B832"/>
    <a:srgbClr val="5B470D"/>
    <a:srgbClr val="679D2B"/>
    <a:srgbClr val="5E9028"/>
    <a:srgbClr val="FFCC66"/>
    <a:srgbClr val="FFCC00"/>
    <a:srgbClr val="DEAD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09" autoAdjust="0"/>
    <p:restoredTop sz="48988" autoAdjust="0"/>
  </p:normalViewPr>
  <p:slideViewPr>
    <p:cSldViewPr snapToGrid="0">
      <p:cViewPr varScale="1">
        <p:scale>
          <a:sx n="32" d="100"/>
          <a:sy n="32" d="100"/>
        </p:scale>
        <p:origin x="1696" y="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o.dakota.mn.us/Environment/School/Requirements/Pages/school-labeling-requirements.aspx"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solidFill>
                  <a:srgbClr val="FF0000"/>
                </a:solidFill>
              </a:rPr>
              <a:t>NOTE: This sample </a:t>
            </a:r>
            <a:r>
              <a:rPr lang="en-US" sz="1200" i="1" kern="1200">
                <a:solidFill>
                  <a:srgbClr val="FF0000"/>
                </a:solidFill>
                <a:latin typeface="+mn-lt"/>
                <a:ea typeface="+mn-ea"/>
                <a:cs typeface="+mn-cs"/>
              </a:rPr>
              <a:t>presentation can be used for employees, tenants, event volunteers and vendors, custodial/housekeeping and any contractors </a:t>
            </a:r>
            <a:r>
              <a:rPr lang="en-US" i="1">
                <a:solidFill>
                  <a:srgbClr val="FF0000"/>
                </a:solidFill>
              </a:rPr>
              <a:t>that are responsible for collecting and managing organics (e.g., collecting and emptying organics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rgbClr val="FF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organics (food scraps) program, to learn about what is can go in the organics container and what needs to stay out of it and collection practices to follow when emptying organics containers.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organics are sent to a [permitted farm; permitted food processing facility] and used as animal food.</a:t>
            </a:r>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If you generate food scraps put them in the organics container. </a:t>
            </a:r>
          </a:p>
          <a:p>
            <a:endParaRPr lang="en-US" dirty="0"/>
          </a:p>
          <a:p>
            <a:r>
              <a:rPr lang="en-US" dirty="0"/>
              <a:t> [Modify this list of accepted materials to what is accepted in your program] </a:t>
            </a:r>
            <a:r>
              <a:rPr lang="en-US" b="1" dirty="0"/>
              <a:t>All food scraps from back-of-house (non-public areas) can go into the organics container</a:t>
            </a:r>
            <a:r>
              <a:rPr lang="en-US" dirty="0"/>
              <a:t>,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Coffee grounds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pPr marL="0" indent="0">
              <a:buFont typeface="Arial" panose="020B0604020202020204" pitchFamily="34" charset="0"/>
              <a:buNone/>
            </a:pPr>
            <a:r>
              <a:rPr lang="en-US" dirty="0"/>
              <a:t>[HIGHLIGHTED TEXT: List additional items that your program can accept according to your hauler and compost facility. Take out this section if this does not apply.]</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at the compost facility.  Keep these items OUT of organics containers: </a:t>
            </a:r>
          </a:p>
          <a:p>
            <a:endParaRPr lang="en-US" b="0" dirty="0"/>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Refrigerator and freezer boxes. They can have a plastic coating on them.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They are made of various types of plastic.</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All trash</a:t>
            </a:r>
          </a:p>
          <a:p>
            <a:pPr marL="171450" lvl="0" indent="-171450">
              <a:buFont typeface="Arial" panose="020B0604020202020204" pitchFamily="34" charset="0"/>
              <a:buChar char="•"/>
            </a:pPr>
            <a:endParaRPr lang="en-US" dirty="0"/>
          </a:p>
          <a:p>
            <a:pPr marL="0" lvl="0" indent="0">
              <a:buFont typeface="Arial" panose="020B0604020202020204" pitchFamily="34" charset="0"/>
              <a:buNone/>
            </a:pPr>
            <a:r>
              <a:rPr lang="en-US" dirty="0"/>
              <a:t>Why? All of the these items contain plastic or other materials that will not break down into compost and cause problems at the compost facilities. </a:t>
            </a:r>
          </a:p>
        </p:txBody>
      </p:sp>
      <p:sp>
        <p:nvSpPr>
          <p:cNvPr id="4" name="Slide Number Placeholder 3"/>
          <p:cNvSpPr>
            <a:spLocks noGrp="1"/>
          </p:cNvSpPr>
          <p:nvPr>
            <p:ph type="sldNum" sz="quarter" idx="5"/>
          </p:nvPr>
        </p:nvSpPr>
        <p:spPr/>
        <p:txBody>
          <a:bodyPr/>
          <a:lstStyle/>
          <a:p>
            <a:fld id="{F1AF4CBF-49AD-40F5-820C-0BD6388CF1D9}" type="slidenum">
              <a:rPr lang="en-US" smtClean="0"/>
              <a:t>3</a:t>
            </a:fld>
            <a:endParaRPr lang="en-US" dirty="0"/>
          </a:p>
        </p:txBody>
      </p:sp>
    </p:spTree>
    <p:extLst>
      <p:ext uri="{BB962C8B-B14F-4D97-AF65-F5344CB8AC3E}">
        <p14:creationId xmlns:p14="http://schemas.microsoft.com/office/powerpoint/2010/main" val="1578392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also going to talk about collection responsibilities for persons that empty the organics containers.  The County adopted these collection requirements that all commercial entities, including businesses, events, and governments, must follow.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 these organics collection practices to ensure our materials get </a:t>
            </a:r>
            <a:r>
              <a:rPr lang="en-US" dirty="0">
                <a:solidFill>
                  <a:srgbClr val="FF0000"/>
                </a:solidFill>
                <a:highlight>
                  <a:srgbClr val="FFFF00"/>
                </a:highlight>
              </a:rPr>
              <a:t>commercially composted and produce quality compost that can be added to the soil for nutrients.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286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Keep materials separate.  </a:t>
            </a:r>
            <a:r>
              <a:rPr kumimoji="0" lang="en-US" sz="120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Keep collected trash, recyclables and organics separate until final placement in outdoor, hauler-supplied containers.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32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2. We need your help </a:t>
            </a:r>
            <a:r>
              <a:rPr lang="en-US" sz="1200" b="0" dirty="0"/>
              <a:t>to make sure each indoor and outdoor container is properly labeled. </a:t>
            </a:r>
            <a:r>
              <a:rPr lang="en-US" sz="1200" b="1" kern="1200" dirty="0">
                <a:solidFill>
                  <a:schemeClr val="tx1"/>
                </a:solidFill>
                <a:effectLst/>
                <a:latin typeface="+mn-lt"/>
                <a:ea typeface="+mn-ea"/>
                <a:cs typeface="+mn-cs"/>
              </a:rPr>
              <a:t>All organics containers must have a visible standardized label that follows Dakota County’s labeling requirements for colors, words and images</a:t>
            </a:r>
            <a:r>
              <a:rPr lang="en-US" sz="1200" b="0" kern="1200" dirty="0">
                <a:solidFill>
                  <a:schemeClr val="tx1"/>
                </a:solidFill>
                <a:effectLst/>
                <a:latin typeface="+mn-lt"/>
                <a:ea typeface="+mn-ea"/>
                <a:cs typeface="+mn-cs"/>
              </a:rPr>
              <a:t>. </a:t>
            </a:r>
            <a:r>
              <a:rPr lang="en-US" dirty="0"/>
              <a:t>Standardized labels help to educate on what belongs in organics containers, which has shown to reduce contamination.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Make sure each organics container has a label that: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green, the standard color for organics (e.g., border, title area)</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the term “Organics”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County standardized images to show food scraps collected </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200" dirty="0"/>
              <a:t>Labels should be visible at all times such as on container lids and all visible sides of each container, and not be covered by a compostable bag liner. </a:t>
            </a:r>
          </a:p>
          <a:p>
            <a:pPr>
              <a:lnSpc>
                <a:spcPct val="150000"/>
              </a:lnSpc>
            </a:pPr>
            <a:endParaRPr lang="en-US" dirty="0"/>
          </a:p>
          <a:p>
            <a:pPr marL="0" marR="0" lvl="0" indent="0" algn="l" defTabSz="914400" rtl="0" eaLnBrk="1" fontAlgn="auto" latinLnBrk="0" hangingPunct="1">
              <a:lnSpc>
                <a:spcPct val="150000"/>
              </a:lnSpc>
              <a:spcBef>
                <a:spcPts val="0"/>
              </a:spcBef>
              <a:spcAft>
                <a:spcPts val="0"/>
              </a:spcAft>
              <a:buClrTx/>
              <a:buSzTx/>
              <a:buFontTx/>
              <a:buNone/>
              <a:tabLst/>
              <a:defRPr/>
            </a:pPr>
            <a:r>
              <a:rPr lang="en-US" dirty="0"/>
              <a:t>The County provides standardized labels that meet labeling requirements. Go to the County’s business webpage to order them </a:t>
            </a:r>
            <a:r>
              <a:rPr lang="en-US" sz="1200" dirty="0"/>
              <a:t>or contact [manager/owner] and they will place an order.</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200" dirty="0"/>
              <a:t>[Custom labels must meet County labeling requirements for colors, words and images and be approved by Dakota County prior to use. Discuss if your labels are county labels or county-approved custom labels.]</a:t>
            </a:r>
          </a:p>
          <a:p>
            <a:pPr marL="112712" indent="0" defTabSz="914400">
              <a:lnSpc>
                <a:spcPct val="95000"/>
              </a:lnSpc>
              <a:spcAft>
                <a:spcPts val="600"/>
              </a:spcAft>
              <a:buFont typeface="Arial" panose="020B0604020202020204" pitchFamily="34" charset="0"/>
              <a:buNone/>
              <a:defRPr/>
            </a:pPr>
            <a:r>
              <a:rPr lang="en-US" sz="1100" dirty="0">
                <a:solidFill>
                  <a:srgbClr val="000000"/>
                </a:solidFill>
                <a:latin typeface="Calibri" panose="020F0502020204030204" pitchFamily="34" charset="0"/>
                <a:cs typeface="Calibri" panose="020F0502020204030204" pitchFamily="34" charset="0"/>
              </a:rPr>
              <a:t> </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0902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problems and ideas to improve the waste program. Let the [owner/manager] know immediately if:</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More containers are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Containers are missing labels, labels are damaged, or they don’t meet </a:t>
            </a:r>
            <a:r>
              <a:rPr lang="en-US" sz="1200" u="sng" kern="1200" dirty="0">
                <a:solidFill>
                  <a:schemeClr val="tx1"/>
                </a:solidFill>
                <a:effectLst/>
                <a:latin typeface="+mn-lt"/>
                <a:ea typeface="+mn-ea"/>
                <a:cs typeface="+mn-cs"/>
                <a:hlinkClick r:id="rId3"/>
              </a:rPr>
              <a:t>County labeling requirements</a:t>
            </a:r>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With any organics program related questions or issues, such as employees routinely putting the wrong materials in the organics container.</a:t>
            </a:r>
          </a:p>
          <a:p>
            <a:endParaRPr lang="en-US" dirty="0"/>
          </a:p>
          <a:p>
            <a:r>
              <a:rPr lang="en-US" dirty="0"/>
              <a:t>The contact is [insert contact name, email and phone number].</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anose="020B0604020202020204" pitchFamily="34" charset="0"/>
              <a:buNone/>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280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have a successful organics program.</a:t>
            </a:r>
          </a:p>
          <a:p>
            <a:endParaRPr lang="en-US" dirty="0"/>
          </a:p>
          <a:p>
            <a:r>
              <a:rPr lang="en-US" dirty="0"/>
              <a:t>Any questions?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business recycling webpages (www.Dakotacounty.us, search business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8</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C50C0-702D-44C5-993F-9CADD2F579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657E274-77FA-4272-9BE7-7F1AB214EF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E35DB28-D1AE-4391-84FF-79D7D93534EB}"/>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BF5BECF3-644D-44BD-A88B-020C096BBC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CF1ABE-1465-409B-9069-3B0AAE82E75F}"/>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806509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5B5BD-1786-4F8A-8694-2D2658A104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48B3C3-EF50-4B00-A15C-A7760A3698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5456C-8EEA-40CA-87AE-182CC5F322E0}"/>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727DAAD9-3E6D-4542-A82C-8572083FCA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8FB0B4-45D1-4B5C-B374-52640DFD28D3}"/>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16068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95C7C-79FC-467E-A23A-493667786E3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E702BE-D07A-42F5-BE3F-30298DE24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5E89A99-17B9-422C-BA60-F4F5D2BEC07F}"/>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18A0517E-0E28-4F7F-A1DE-9C05ACE499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6325AC-4AB7-451E-9BA9-7E2F2D7B0E46}"/>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0792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F8A4E-B290-4736-849D-EC6700B057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ADA761-2A6A-4DD3-8497-95D45492AE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248274-50AC-4C25-A2A9-EC1283FB1C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86FF29-7246-4794-8CB1-61854C36D860}"/>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a:extLst>
              <a:ext uri="{FF2B5EF4-FFF2-40B4-BE49-F238E27FC236}">
                <a16:creationId xmlns:a16="http://schemas.microsoft.com/office/drawing/2014/main" id="{FD688000-92E6-4BFB-815D-FA7704BC36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12093C-37D0-4086-9651-CC714057D0F5}"/>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87569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7502-AF4E-4E72-92EB-354B03472C5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3DB6B0-4DFA-4FDE-8FBB-FEAC9794B6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B64B75-5F31-4088-A438-3CF2112839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ACCD2D-43AE-4F74-871B-6E64165882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0FD4F4-E296-4D61-9490-5B38CF3163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C31696-F60A-4F40-B7EA-6CAFCDE68F04}"/>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a:extLst>
              <a:ext uri="{FF2B5EF4-FFF2-40B4-BE49-F238E27FC236}">
                <a16:creationId xmlns:a16="http://schemas.microsoft.com/office/drawing/2014/main" id="{61DB667B-7107-4962-826D-89740DF53F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FC7BB7-D69B-4828-8E8D-5997E7E5F145}"/>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794861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5D236-F6E7-4392-8402-84B59740C6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CCA684B-1120-4FEA-A168-7D12689C980E}"/>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4" name="Footer Placeholder 3">
            <a:extLst>
              <a:ext uri="{FF2B5EF4-FFF2-40B4-BE49-F238E27FC236}">
                <a16:creationId xmlns:a16="http://schemas.microsoft.com/office/drawing/2014/main" id="{214A4735-E037-46A8-8A4C-5E68EFD2E1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10BB5D-1496-4529-AC8C-72FD6ED7AF49}"/>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306748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4045DC-86A8-4185-9D50-901E3741D4CC}"/>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3" name="Footer Placeholder 2">
            <a:extLst>
              <a:ext uri="{FF2B5EF4-FFF2-40B4-BE49-F238E27FC236}">
                <a16:creationId xmlns:a16="http://schemas.microsoft.com/office/drawing/2014/main" id="{ADB025B6-22B3-4A9A-B61B-B02F36A7FF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AF4345-5452-4389-8867-5A60BF2E9330}"/>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071887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C2898-E354-4DD5-A87E-EB5810ED1D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F2A2FF-2551-400A-A0C6-CE66C21853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6384C42-EF13-4586-981F-04293616E3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BD5759-3B66-47F3-94D0-88B0E2975316}"/>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a:extLst>
              <a:ext uri="{FF2B5EF4-FFF2-40B4-BE49-F238E27FC236}">
                <a16:creationId xmlns:a16="http://schemas.microsoft.com/office/drawing/2014/main" id="{20F68636-0EA9-4F0C-A6AB-D8585E727B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C5FF4-2963-45E7-B132-9509A727F742}"/>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12289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8868-309B-4B57-A025-209986B745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82E95D-623A-4E3C-99DE-1994EB6C8E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BB36D9-C80F-443B-8FE5-5CA958E295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A0DA7B-18F8-45B4-8DBE-C467130E42F4}"/>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a:extLst>
              <a:ext uri="{FF2B5EF4-FFF2-40B4-BE49-F238E27FC236}">
                <a16:creationId xmlns:a16="http://schemas.microsoft.com/office/drawing/2014/main" id="{04B5F51B-D0D3-48D1-993D-0871698647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53C435-F75A-4100-85EF-3CB54516A993}"/>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182855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D50C6-9360-4F56-BE56-82EF79DEBB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AC5361-F6BB-4CD9-A9EB-BFCD36E6650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1738F3-9C06-4E43-8300-86677CBE7D6C}"/>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0394F008-5A49-4D33-8081-2C8D543809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9B9E6F-1B2C-4912-9DEB-676A556150AB}"/>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051861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366DC4-30F9-416C-B174-9B475584472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398743-FF76-4E7C-B0B6-BEDECA3BE4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51E049-F78B-441A-AA58-71F7922B0C21}"/>
              </a:ext>
            </a:extLst>
          </p:cNvPr>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3116E3DB-02C2-417D-845C-08806A7D02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3F957A-555D-4C05-BC10-76E55C9F47F6}"/>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880517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12/27/2022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12/27/2022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DBD724-E165-4029-873E-D702004246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6CCF9C0-DB1C-458D-8FE6-65CC8F02FB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968CB1-A360-4751-90AF-F3306BE4FB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6909E6-F416-47A0-B040-7D1BA9B29541}" type="datetimeFigureOut">
              <a:rPr lang="en-US" smtClean="0"/>
              <a:t>12/27/2022</a:t>
            </a:fld>
            <a:endParaRPr lang="en-US"/>
          </a:p>
        </p:txBody>
      </p:sp>
      <p:sp>
        <p:nvSpPr>
          <p:cNvPr id="5" name="Footer Placeholder 4">
            <a:extLst>
              <a:ext uri="{FF2B5EF4-FFF2-40B4-BE49-F238E27FC236}">
                <a16:creationId xmlns:a16="http://schemas.microsoft.com/office/drawing/2014/main" id="{232EEF34-0211-40C2-A513-CEDF71F04B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28C4B29-CA9E-4F1B-AE47-A6EECDDBB1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327958799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www.dakotacounty.us/"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770467"/>
            <a:ext cx="4205568" cy="3352800"/>
          </a:xfrm>
        </p:spPr>
        <p:txBody>
          <a:bodyPr vert="horz" lIns="91440" tIns="45720" rIns="91440" bIns="45720" rtlCol="0" anchor="b">
            <a:normAutofit/>
          </a:bodyPr>
          <a:lstStyle/>
          <a:p>
            <a:r>
              <a:rPr lang="en-US" sz="7200"/>
              <a:t>Organics Collection</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667512" y="4206876"/>
            <a:ext cx="4141559" cy="1645920"/>
          </a:xfrm>
        </p:spPr>
        <p:txBody>
          <a:bodyPr vert="horz" lIns="91440" tIns="45720" rIns="91440" bIns="45720" rtlCol="0">
            <a:normAutofit/>
          </a:bodyPr>
          <a:lstStyle/>
          <a:p>
            <a:r>
              <a:rPr lang="en-US" sz="3600" dirty="0"/>
              <a:t>Collecting food scraps for animal feed</a:t>
            </a:r>
          </a:p>
        </p:txBody>
      </p:sp>
      <p:sp>
        <p:nvSpPr>
          <p:cNvPr id="11" name="Rectangle 10">
            <a:extLst>
              <a:ext uri="{FF2B5EF4-FFF2-40B4-BE49-F238E27FC236}">
                <a16:creationId xmlns:a16="http://schemas.microsoft.com/office/drawing/2014/main" id="{66A39359-9256-45A2-8B5D-38E0F936D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2536" y="0"/>
            <a:ext cx="673946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https://encrypted-tbn2.gstatic.com/images?q=tbn:ANd9GcRU_AoM30VjW4ToROKCMsV7RlxOKw4_j08ZUJ67T2yd_Zj2_ynbAg">
            <a:extLst>
              <a:ext uri="{FF2B5EF4-FFF2-40B4-BE49-F238E27FC236}">
                <a16:creationId xmlns:a16="http://schemas.microsoft.com/office/drawing/2014/main" id="{B32A5603-F67B-4A69-B2BC-EC9BD73BBE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94" r="29179" b="1"/>
          <a:stretch/>
        </p:blipFill>
        <p:spPr bwMode="auto">
          <a:xfrm>
            <a:off x="6096000" y="629265"/>
            <a:ext cx="5452536" cy="558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090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56566" y="380054"/>
            <a:ext cx="12129441" cy="866708"/>
          </a:xfrm>
          <a:noFill/>
        </p:spPr>
        <p:txBody>
          <a:bodyPr vert="horz" lIns="91440" tIns="45720" rIns="91440" bIns="45720" rtlCol="0" anchor="ctr">
            <a:normAutofit/>
          </a:bodyPr>
          <a:lstStyle/>
          <a:p>
            <a:r>
              <a:rPr lang="en-US" sz="4000" b="1" dirty="0">
                <a:solidFill>
                  <a:srgbClr val="5E9028"/>
                </a:solidFill>
                <a:latin typeface="Calibri" panose="020F0502020204030204" pitchFamily="34" charset="0"/>
                <a:cs typeface="Calibri" panose="020F0502020204030204" pitchFamily="34" charset="0"/>
              </a:rPr>
              <a:t>What Goes in Organics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6" y="1610622"/>
            <a:ext cx="11172825" cy="4511882"/>
          </a:xfrm>
        </p:spPr>
        <p:txBody>
          <a:bodyPr>
            <a:normAutofit/>
          </a:bodyPr>
          <a:lstStyle/>
          <a:p>
            <a:pPr marL="0" lvl="0" indent="0" eaLnBrk="0" fontAlgn="base" hangingPunct="0">
              <a:lnSpc>
                <a:spcPct val="100000"/>
              </a:lnSpc>
              <a:spcBef>
                <a:spcPct val="0"/>
              </a:spcBef>
              <a:spcAft>
                <a:spcPct val="0"/>
              </a:spcAft>
              <a:buNone/>
              <a:tabLst>
                <a:tab pos="457200" algn="l"/>
              </a:tabLst>
              <a:defRPr/>
            </a:pPr>
            <a:r>
              <a:rPr lang="en-US" altLang="en-US" sz="2400" b="1" dirty="0">
                <a:solidFill>
                  <a:srgbClr val="5E9028"/>
                </a:solidFill>
                <a:highlight>
                  <a:srgbClr val="FFFF00"/>
                </a:highlight>
                <a:latin typeface="Calibri" panose="020F0502020204030204" pitchFamily="34" charset="0"/>
                <a:cs typeface="Calibri" panose="020F0502020204030204" pitchFamily="34" charset="0"/>
              </a:rPr>
              <a:t>[The below list is just an example. Modify the list to what is accepted in your program.] </a:t>
            </a:r>
          </a:p>
          <a:p>
            <a:pPr marL="0" lvl="0" indent="0" eaLnBrk="0" fontAlgn="base" hangingPunct="0">
              <a:lnSpc>
                <a:spcPct val="100000"/>
              </a:lnSpc>
              <a:spcBef>
                <a:spcPct val="0"/>
              </a:spcBef>
              <a:spcAft>
                <a:spcPct val="0"/>
              </a:spcAft>
              <a:buNone/>
              <a:tabLst>
                <a:tab pos="457200" algn="l"/>
              </a:tabLst>
              <a:defRPr/>
            </a:pPr>
            <a:r>
              <a:rPr lang="en-US" altLang="en-US" sz="3200" b="1" dirty="0">
                <a:solidFill>
                  <a:srgbClr val="5E9028"/>
                </a:solidFill>
                <a:latin typeface="Calibri" panose="020F0502020204030204" pitchFamily="34" charset="0"/>
                <a:cs typeface="Calibri" panose="020F0502020204030204" pitchFamily="34" charset="0"/>
              </a:rPr>
              <a:t>ALL FOOD SCRAPS – including:</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Dairy products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Eggs and eggshells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Meat, fish and bones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27" name="Rectangle 26">
            <a:extLst>
              <a:ext uri="{FF2B5EF4-FFF2-40B4-BE49-F238E27FC236}">
                <a16:creationId xmlns:a16="http://schemas.microsoft.com/office/drawing/2014/main" id="{A82179B2-7FA4-4C1D-9D2D-DEF075CE6DCB}"/>
              </a:ext>
            </a:extLst>
          </p:cNvPr>
          <p:cNvSpPr/>
          <p:nvPr/>
        </p:nvSpPr>
        <p:spPr>
          <a:xfrm>
            <a:off x="356566" y="1015930"/>
            <a:ext cx="6867071" cy="461665"/>
          </a:xfrm>
          <a:prstGeom prst="rect">
            <a:avLst/>
          </a:prstGeom>
        </p:spPr>
        <p:txBody>
          <a:bodyPr wrap="square">
            <a:spAutoFit/>
          </a:bodyPr>
          <a:lstStyle/>
          <a:p>
            <a:pPr>
              <a:spcAft>
                <a:spcPts val="600"/>
              </a:spcAft>
            </a:pPr>
            <a:r>
              <a:rPr lang="en-US" sz="2400" i="1" dirty="0">
                <a:solidFill>
                  <a:srgbClr val="DEAD22"/>
                </a:solidFill>
                <a:latin typeface="Calibri" panose="020F0502020204030204" pitchFamily="34" charset="0"/>
                <a:cs typeface="Calibri" panose="020F0502020204030204" pitchFamily="34" charset="0"/>
              </a:rPr>
              <a:t>PUT THESE IN ORGANICS CONTAINERS:</a:t>
            </a:r>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44592" y="4908788"/>
            <a:ext cx="6442123" cy="1702185"/>
          </a:xfrm>
          <a:prstGeom prst="rect">
            <a:avLst/>
          </a:prstGeom>
          <a:noFill/>
          <a:ln>
            <a:noFill/>
          </a:ln>
        </p:spPr>
      </p:pic>
    </p:spTree>
    <p:extLst>
      <p:ext uri="{BB962C8B-B14F-4D97-AF65-F5344CB8AC3E}">
        <p14:creationId xmlns:p14="http://schemas.microsoft.com/office/powerpoint/2010/main" val="2106171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2179B2-7FA4-4C1D-9D2D-DEF075CE6DCB}"/>
              </a:ext>
            </a:extLst>
          </p:cNvPr>
          <p:cNvSpPr/>
          <p:nvPr/>
        </p:nvSpPr>
        <p:spPr>
          <a:xfrm>
            <a:off x="804036" y="1364091"/>
            <a:ext cx="10463539" cy="461665"/>
          </a:xfrm>
          <a:prstGeom prst="rect">
            <a:avLst/>
          </a:prstGeom>
        </p:spPr>
        <p:txBody>
          <a:bodyPr wrap="square">
            <a:spAutoFit/>
          </a:bodyPr>
          <a:lstStyle/>
          <a:p>
            <a:pPr lvl="0">
              <a:spcAft>
                <a:spcPts val="600"/>
              </a:spcAft>
              <a:defRPr/>
            </a:pPr>
            <a:r>
              <a:rPr lang="en-US" sz="2400" b="1" dirty="0">
                <a:solidFill>
                  <a:schemeClr val="tx2">
                    <a:lumMod val="10000"/>
                  </a:schemeClr>
                </a:solidFill>
                <a:latin typeface="Calibri" panose="020F0502020204030204" pitchFamily="34" charset="0"/>
                <a:cs typeface="Calibri" panose="020F0502020204030204" pitchFamily="34" charset="0"/>
              </a:rPr>
              <a:t>KEEP THESE </a:t>
            </a:r>
            <a:r>
              <a:rPr lang="en-US" sz="2400" b="1" dirty="0">
                <a:solidFill>
                  <a:srgbClr val="C00000"/>
                </a:solidFill>
                <a:latin typeface="Calibri" panose="020F0502020204030204" pitchFamily="34" charset="0"/>
                <a:cs typeface="Calibri" panose="020F0502020204030204" pitchFamily="34" charset="0"/>
              </a:rPr>
              <a:t>OUT</a:t>
            </a:r>
            <a:r>
              <a:rPr lang="en-US" sz="24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24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804036" y="2183074"/>
            <a:ext cx="10935610" cy="3662541"/>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indent="-457200">
              <a:buClr>
                <a:srgbClr val="C00000"/>
              </a:buClr>
              <a:buFont typeface="Wingdings 2" panose="05020102010507070707" pitchFamily="18" charset="2"/>
              <a:buChar char="Ñ"/>
              <a:defRPr/>
            </a:pPr>
            <a:r>
              <a:rPr lang="en-US" sz="3200" dirty="0">
                <a:solidFill>
                  <a:schemeClr val="tx2">
                    <a:lumMod val="10000"/>
                  </a:schemeClr>
                </a:solidFill>
                <a:latin typeface="Calibri" panose="020F0502020204030204" pitchFamily="34" charset="0"/>
                <a:cs typeface="Calibri" panose="020F0502020204030204" pitchFamily="34" charset="0"/>
              </a:rPr>
              <a:t>Diapers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Napkins and paper towels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Trash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8" name="Title 1">
            <a:extLst>
              <a:ext uri="{FF2B5EF4-FFF2-40B4-BE49-F238E27FC236}">
                <a16:creationId xmlns:a16="http://schemas.microsoft.com/office/drawing/2014/main" id="{C3CB96B7-A185-408F-80F5-7C93E4C6AFFB}"/>
              </a:ext>
            </a:extLst>
          </p:cNvPr>
          <p:cNvSpPr txBox="1">
            <a:spLocks/>
          </p:cNvSpPr>
          <p:nvPr/>
        </p:nvSpPr>
        <p:spPr>
          <a:xfrm>
            <a:off x="804036" y="704353"/>
            <a:ext cx="12129441" cy="866708"/>
          </a:xfrm>
          <a:prstGeom prst="rect">
            <a:avLst/>
          </a:prstGeom>
          <a:noFill/>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a:lstStyle>
          <a:p>
            <a:r>
              <a:rPr lang="en-US" sz="4000" b="1" dirty="0">
                <a:solidFill>
                  <a:schemeClr val="accent6">
                    <a:lumMod val="75000"/>
                  </a:schemeClr>
                </a:solidFill>
                <a:latin typeface="Calibri" panose="020F0502020204030204" pitchFamily="34" charset="0"/>
                <a:cs typeface="Calibri" panose="020F0502020204030204" pitchFamily="34" charset="0"/>
              </a:rPr>
              <a:t>Not Accepted in Organics</a:t>
            </a:r>
          </a:p>
        </p:txBody>
      </p:sp>
    </p:spTree>
    <p:extLst>
      <p:ext uri="{BB962C8B-B14F-4D97-AF65-F5344CB8AC3E}">
        <p14:creationId xmlns:p14="http://schemas.microsoft.com/office/powerpoint/2010/main" val="787682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8B83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5270089" y="619431"/>
            <a:ext cx="6263149" cy="3869205"/>
          </a:xfrm>
        </p:spPr>
        <p:txBody>
          <a:bodyPr>
            <a:normAutofit/>
          </a:bodyPr>
          <a:lstStyle/>
          <a:p>
            <a:r>
              <a:rPr lang="en-US" sz="5400" dirty="0">
                <a:cs typeface="Calibri" panose="020F0502020204030204" pitchFamily="34" charset="0"/>
              </a:rPr>
              <a:t>Responsibilities when emptying organics containers</a:t>
            </a:r>
            <a:endParaRPr lang="en-US" sz="5400" dirty="0"/>
          </a:p>
        </p:txBody>
      </p:sp>
      <p:grpSp>
        <p:nvGrpSpPr>
          <p:cNvPr id="6" name="Group 5">
            <a:extLst>
              <a:ext uri="{FF2B5EF4-FFF2-40B4-BE49-F238E27FC236}">
                <a16:creationId xmlns:a16="http://schemas.microsoft.com/office/drawing/2014/main" id="{030B02CF-ECE0-433B-9D97-07EE61DCC78D}"/>
              </a:ext>
            </a:extLst>
          </p:cNvPr>
          <p:cNvGrpSpPr/>
          <p:nvPr/>
        </p:nvGrpSpPr>
        <p:grpSpPr>
          <a:xfrm>
            <a:off x="633999" y="915788"/>
            <a:ext cx="4001315" cy="5017324"/>
            <a:chOff x="633999" y="915788"/>
            <a:chExt cx="4001315" cy="5017324"/>
          </a:xfrm>
        </p:grpSpPr>
        <p:pic>
          <p:nvPicPr>
            <p:cNvPr id="3" name="Picture 2">
              <a:extLst>
                <a:ext uri="{FF2B5EF4-FFF2-40B4-BE49-F238E27FC236}">
                  <a16:creationId xmlns:a16="http://schemas.microsoft.com/office/drawing/2014/main" id="{1FB2028F-8AED-4FA6-BEBD-96D43A18E16B}"/>
                </a:ext>
              </a:extLst>
            </p:cNvPr>
            <p:cNvPicPr>
              <a:picLocks noChangeAspect="1"/>
            </p:cNvPicPr>
            <p:nvPr/>
          </p:nvPicPr>
          <p:blipFill>
            <a:blip r:embed="rId3"/>
            <a:stretch>
              <a:fillRect/>
            </a:stretch>
          </p:blipFill>
          <p:spPr>
            <a:xfrm>
              <a:off x="633999" y="915788"/>
              <a:ext cx="4001315" cy="5017324"/>
            </a:xfrm>
            <a:prstGeom prst="rect">
              <a:avLst/>
            </a:prstGeom>
          </p:spPr>
        </p:pic>
        <p:pic>
          <p:nvPicPr>
            <p:cNvPr id="5" name="Picture 4" descr="Logo&#10;&#10;Description automatically generated">
              <a:extLst>
                <a:ext uri="{FF2B5EF4-FFF2-40B4-BE49-F238E27FC236}">
                  <a16:creationId xmlns:a16="http://schemas.microsoft.com/office/drawing/2014/main" id="{1E508055-867B-43D5-B11D-CBE604B05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4240" y="4128300"/>
              <a:ext cx="870544" cy="870544"/>
            </a:xfrm>
            <a:prstGeom prst="rect">
              <a:avLst/>
            </a:prstGeom>
          </p:spPr>
        </p:pic>
      </p:grpSp>
    </p:spTree>
    <p:extLst>
      <p:ext uri="{BB962C8B-B14F-4D97-AF65-F5344CB8AC3E}">
        <p14:creationId xmlns:p14="http://schemas.microsoft.com/office/powerpoint/2010/main" val="3240371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1" y="1640114"/>
            <a:ext cx="5470510"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Keep materials separate.  </a:t>
            </a:r>
          </a:p>
          <a:p>
            <a:pPr marL="0" marR="0" lvl="0" indent="0" algn="l" defTabSz="914400" rtl="0" eaLnBrk="1" fontAlgn="auto" latinLnBrk="0" hangingPunct="1">
              <a:lnSpc>
                <a:spcPct val="85000"/>
              </a:lnSpc>
              <a:spcBef>
                <a:spcPts val="0"/>
              </a:spcBef>
              <a:spcAft>
                <a:spcPts val="600"/>
              </a:spcAft>
              <a:buClrTx/>
              <a:buSzTx/>
              <a:tabLst/>
              <a:defRPr/>
            </a:pPr>
            <a:r>
              <a:rPr lang="en-US" sz="2800" dirty="0">
                <a:solidFill>
                  <a:schemeClr val="tx2">
                    <a:lumMod val="10000"/>
                  </a:schemeClr>
                </a:solidFill>
                <a:latin typeface="Calibri" panose="020F0502020204030204" pitchFamily="34" charset="0"/>
                <a:cs typeface="Calibri" panose="020F0502020204030204" pitchFamily="34" charset="0"/>
              </a:rPr>
              <a:t>Make sure</a:t>
            </a:r>
            <a:r>
              <a:rPr kumimoji="0" lang="en-US" sz="280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 trash, recyclables and organics are kept separate and put them in the right dumpster or cart.</a:t>
            </a: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1028" name="Picture 4">
            <a:extLst>
              <a:ext uri="{FF2B5EF4-FFF2-40B4-BE49-F238E27FC236}">
                <a16:creationId xmlns:a16="http://schemas.microsoft.com/office/drawing/2014/main" id="{C8926EB5-9A43-4BB9-BD16-BB4F6FA68A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918" y="1988455"/>
            <a:ext cx="5002591" cy="3751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225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1" y="1640114"/>
            <a:ext cx="5774840"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6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Check organics labels.</a:t>
            </a:r>
            <a:endParaRPr lang="en-US" sz="3200" b="1" dirty="0">
              <a:solidFill>
                <a:srgbClr val="5E9028"/>
              </a:solidFill>
              <a:latin typeface="Calibri" panose="020F0502020204030204" pitchFamily="34" charset="0"/>
              <a:cs typeface="Calibri" panose="020F0502020204030204" pitchFamily="34" charset="0"/>
            </a:endParaRPr>
          </a:p>
          <a:p>
            <a:pPr lvl="0" defTabSz="914400">
              <a:lnSpc>
                <a:spcPct val="85000"/>
              </a:lnSpc>
              <a:spcAft>
                <a:spcPts val="1200"/>
              </a:spcAft>
              <a:defRPr/>
            </a:pPr>
            <a:r>
              <a:rPr lang="en-US" sz="2800" dirty="0">
                <a:solidFill>
                  <a:schemeClr val="tx2">
                    <a:lumMod val="10000"/>
                  </a:schemeClr>
                </a:solidFill>
              </a:rPr>
              <a:t>Help us ensure each container has a label that follows County labeling rules for color, words and images:</a:t>
            </a:r>
            <a:endParaRPr lang="en-US" sz="2800" dirty="0">
              <a:solidFill>
                <a:schemeClr val="tx2">
                  <a:lumMod val="10000"/>
                </a:schemeClr>
              </a:solidFill>
              <a:latin typeface="Calibri" panose="020F0502020204030204" pitchFamily="34" charset="0"/>
              <a:cs typeface="Calibri" panose="020F0502020204030204" pitchFamily="34" charset="0"/>
            </a:endParaRP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Main color is </a:t>
            </a:r>
            <a:r>
              <a:rPr lang="en-US" sz="2400" dirty="0">
                <a:solidFill>
                  <a:srgbClr val="5E9028"/>
                </a:solidFill>
                <a:latin typeface="Calibri" panose="020F0502020204030204" pitchFamily="34" charset="0"/>
                <a:cs typeface="Calibri" panose="020F0502020204030204" pitchFamily="34" charset="0"/>
              </a:rPr>
              <a:t>green</a:t>
            </a:r>
            <a:endParaRPr lang="en-US" sz="2400" dirty="0">
              <a:solidFill>
                <a:schemeClr val="tx2">
                  <a:lumMod val="10000"/>
                </a:schemeClr>
              </a:solidFill>
              <a:latin typeface="Calibri" panose="020F0502020204030204" pitchFamily="34" charset="0"/>
              <a:cs typeface="Calibri" panose="020F0502020204030204" pitchFamily="34" charset="0"/>
            </a:endParaRP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Title: Organics</a:t>
            </a: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County standardized images to show food scraps collected</a:t>
            </a:r>
          </a:p>
          <a:p>
            <a:pPr marL="682625" lvl="2"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Label is visible and not covered by bag</a:t>
            </a:r>
          </a:p>
          <a:p>
            <a:pPr marL="58738" lvl="2">
              <a:spcBef>
                <a:spcPts val="1200"/>
              </a:spcBef>
            </a:pPr>
            <a:r>
              <a:rPr lang="en-US" sz="2800" dirty="0">
                <a:solidFill>
                  <a:schemeClr val="tx2">
                    <a:lumMod val="10000"/>
                  </a:schemeClr>
                </a:solidFill>
              </a:rPr>
              <a:t>Let us know if we need more or updated labels.</a:t>
            </a:r>
            <a:endParaRPr lang="en-US" sz="2800" dirty="0">
              <a:solidFill>
                <a:schemeClr val="tx2">
                  <a:lumMod val="10000"/>
                </a:schemeClr>
              </a:solidFill>
              <a:latin typeface="Calibri" panose="020F0502020204030204" pitchFamily="34" charset="0"/>
              <a:cs typeface="Calibri" panose="020F0502020204030204" pitchFamily="34" charset="0"/>
            </a:endParaRP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9DD9146B-7460-48CD-8AB9-3C30004BB678}"/>
              </a:ext>
            </a:extLst>
          </p:cNvPr>
          <p:cNvSpPr txBox="1"/>
          <p:nvPr/>
        </p:nvSpPr>
        <p:spPr>
          <a:xfrm>
            <a:off x="6865258" y="6119279"/>
            <a:ext cx="4701251" cy="523220"/>
          </a:xfrm>
          <a:prstGeom prst="rect">
            <a:avLst/>
          </a:prstGeom>
          <a:noFill/>
        </p:spPr>
        <p:txBody>
          <a:bodyPr wrap="square" rtlCol="0">
            <a:spAutoFit/>
          </a:bodyPr>
          <a:lstStyle/>
          <a:p>
            <a:pPr algn="ctr"/>
            <a:r>
              <a:rPr lang="en-US" sz="1400" dirty="0">
                <a:solidFill>
                  <a:schemeClr val="tx2">
                    <a:lumMod val="10000"/>
                  </a:schemeClr>
                </a:solidFill>
              </a:rPr>
              <a:t>Order free standardized labels at </a:t>
            </a:r>
            <a:r>
              <a:rPr lang="en-US" sz="1400" dirty="0">
                <a:hlinkClick r:id="rId3"/>
              </a:rPr>
              <a:t>www.dakotacounty.us</a:t>
            </a:r>
            <a:r>
              <a:rPr lang="en-US" sz="1400" dirty="0"/>
              <a:t>, </a:t>
            </a:r>
            <a:r>
              <a:rPr lang="en-US" sz="1400" dirty="0">
                <a:solidFill>
                  <a:schemeClr val="tx2">
                    <a:lumMod val="10000"/>
                  </a:schemeClr>
                </a:solidFill>
              </a:rPr>
              <a:t>search </a:t>
            </a:r>
            <a:r>
              <a:rPr lang="en-US" sz="1400" i="1" dirty="0">
                <a:solidFill>
                  <a:schemeClr val="tx2">
                    <a:lumMod val="10000"/>
                  </a:schemeClr>
                </a:solidFill>
              </a:rPr>
              <a:t>business recycling </a:t>
            </a:r>
          </a:p>
        </p:txBody>
      </p:sp>
      <p:grpSp>
        <p:nvGrpSpPr>
          <p:cNvPr id="9" name="Group 8">
            <a:extLst>
              <a:ext uri="{FF2B5EF4-FFF2-40B4-BE49-F238E27FC236}">
                <a16:creationId xmlns:a16="http://schemas.microsoft.com/office/drawing/2014/main" id="{4CC6D55B-B5E3-4581-B272-C92D1BEF671F}"/>
              </a:ext>
            </a:extLst>
          </p:cNvPr>
          <p:cNvGrpSpPr/>
          <p:nvPr/>
        </p:nvGrpSpPr>
        <p:grpSpPr>
          <a:xfrm>
            <a:off x="6689452" y="1448145"/>
            <a:ext cx="4877057" cy="4637314"/>
            <a:chOff x="6689452" y="1448145"/>
            <a:chExt cx="4877057" cy="4637314"/>
          </a:xfrm>
        </p:grpSpPr>
        <p:pic>
          <p:nvPicPr>
            <p:cNvPr id="4" name="Picture 3">
              <a:extLst>
                <a:ext uri="{FF2B5EF4-FFF2-40B4-BE49-F238E27FC236}">
                  <a16:creationId xmlns:a16="http://schemas.microsoft.com/office/drawing/2014/main" id="{CF0ECD62-0B57-4525-A0B0-49EB33D2E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9452" y="1448145"/>
              <a:ext cx="4877057" cy="4637314"/>
            </a:xfrm>
            <a:prstGeom prst="rect">
              <a:avLst/>
            </a:prstGeom>
          </p:spPr>
        </p:pic>
        <p:pic>
          <p:nvPicPr>
            <p:cNvPr id="8" name="Picture 7">
              <a:extLst>
                <a:ext uri="{FF2B5EF4-FFF2-40B4-BE49-F238E27FC236}">
                  <a16:creationId xmlns:a16="http://schemas.microsoft.com/office/drawing/2014/main" id="{5DCE2898-A949-46C7-9842-B93869AB76A2}"/>
                </a:ext>
              </a:extLst>
            </p:cNvPr>
            <p:cNvPicPr>
              <a:picLocks noChangeAspect="1"/>
            </p:cNvPicPr>
            <p:nvPr/>
          </p:nvPicPr>
          <p:blipFill rotWithShape="1">
            <a:blip r:embed="rId5">
              <a:extLst>
                <a:ext uri="{28A0092B-C50C-407E-A947-70E740481C1C}">
                  <a14:useLocalDpi xmlns:a14="http://schemas.microsoft.com/office/drawing/2010/main" val="0"/>
                </a:ext>
              </a:extLst>
            </a:blip>
            <a:srcRect b="38334"/>
            <a:stretch/>
          </p:blipFill>
          <p:spPr>
            <a:xfrm>
              <a:off x="9476014" y="4890589"/>
              <a:ext cx="692021" cy="1194869"/>
            </a:xfrm>
            <a:prstGeom prst="rect">
              <a:avLst/>
            </a:prstGeom>
          </p:spPr>
        </p:pic>
      </p:grpSp>
    </p:spTree>
    <p:extLst>
      <p:ext uri="{BB962C8B-B14F-4D97-AF65-F5344CB8AC3E}">
        <p14:creationId xmlns:p14="http://schemas.microsoft.com/office/powerpoint/2010/main" val="10094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625490" y="124442"/>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625490" y="1526522"/>
            <a:ext cx="7813659" cy="4904758"/>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1200"/>
              </a:spcBef>
              <a:spcAft>
                <a:spcPts val="1200"/>
              </a:spcAft>
              <a:buClrTx/>
              <a:buSzTx/>
              <a:tabLst/>
              <a:defRPr/>
            </a:pPr>
            <a:r>
              <a:rPr kumimoji="0" lang="en-US" sz="3200" b="1" u="none" strike="noStrike" kern="1200" cap="none" spc="0" normalizeH="0" baseline="0" noProof="0" dirty="0">
                <a:ln>
                  <a:noFill/>
                </a:ln>
                <a:solidFill>
                  <a:srgbClr val="5E9028"/>
                </a:solidFill>
                <a:effectLst/>
                <a:uLnTx/>
                <a:uFillTx/>
                <a:latin typeface="Calibri" panose="020F0502020204030204" pitchFamily="34" charset="0"/>
                <a:cs typeface="Calibri" panose="020F0502020204030204" pitchFamily="34" charset="0"/>
              </a:rPr>
              <a:t>Communicate.</a:t>
            </a:r>
            <a:endParaRPr lang="en-US" sz="3200" b="1" dirty="0">
              <a:solidFill>
                <a:srgbClr val="5E9028"/>
              </a:solidFill>
              <a:latin typeface="Calibri" panose="020F0502020204030204" pitchFamily="34" charset="0"/>
              <a:cs typeface="Calibri" panose="020F0502020204030204" pitchFamily="34" charset="0"/>
            </a:endParaRPr>
          </a:p>
          <a:p>
            <a:pPr lvl="0" defTabSz="914400">
              <a:lnSpc>
                <a:spcPct val="85000"/>
              </a:lnSpc>
              <a:spcAft>
                <a:spcPts val="600"/>
              </a:spcAft>
              <a:defRPr/>
            </a:pPr>
            <a:r>
              <a:rPr lang="en-US" sz="3200" b="1" dirty="0">
                <a:solidFill>
                  <a:srgbClr val="000000"/>
                </a:solidFill>
                <a:latin typeface="Calibri" panose="020F0502020204030204" pitchFamily="34" charset="0"/>
                <a:cs typeface="Calibri" panose="020F0502020204030204" pitchFamily="34" charset="0"/>
              </a:rPr>
              <a:t>Notify </a:t>
            </a:r>
            <a:r>
              <a:rPr lang="en-US" sz="3200" b="1" dirty="0">
                <a:solidFill>
                  <a:srgbClr val="000000"/>
                </a:solidFill>
                <a:highlight>
                  <a:srgbClr val="FFFF00"/>
                </a:highlight>
                <a:latin typeface="Calibri" panose="020F0502020204030204" pitchFamily="34" charset="0"/>
                <a:cs typeface="Calibri" panose="020F0502020204030204" pitchFamily="34" charset="0"/>
              </a:rPr>
              <a:t>[owner/manager] </a:t>
            </a:r>
            <a:r>
              <a:rPr lang="en-US" sz="3200" b="1" dirty="0">
                <a:solidFill>
                  <a:srgbClr val="000000"/>
                </a:solidFill>
                <a:latin typeface="Calibri" panose="020F0502020204030204" pitchFamily="34" charset="0"/>
                <a:cs typeface="Calibri" panose="020F0502020204030204" pitchFamily="34" charset="0"/>
              </a:rPr>
              <a:t>immediately if:</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More organics containers are needed</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Containers labels are missing, damaged or don’t meet requirements</a:t>
            </a:r>
          </a:p>
          <a:p>
            <a:pPr marL="914400" lvl="1" indent="-457200">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Any organics program issues</a:t>
            </a:r>
          </a:p>
          <a:p>
            <a:pPr lvl="1">
              <a:defRPr/>
            </a:pPr>
            <a:endParaRPr lang="en-US" sz="3200" dirty="0">
              <a:solidFill>
                <a:srgbClr val="DFE3E5">
                  <a:lumMod val="10000"/>
                </a:srgbClr>
              </a:solidFill>
              <a:latin typeface="Calibri" panose="020F0502020204030204" pitchFamily="34" charset="0"/>
              <a:cs typeface="Calibri" panose="020F0502020204030204" pitchFamily="34" charset="0"/>
            </a:endParaRPr>
          </a:p>
          <a:p>
            <a:pPr lvl="1">
              <a:defRPr/>
            </a:pPr>
            <a:r>
              <a:rPr lang="en-US" sz="2800" dirty="0">
                <a:solidFill>
                  <a:srgbClr val="DFE3E5">
                    <a:lumMod val="10000"/>
                  </a:srgbClr>
                </a:solidFill>
                <a:latin typeface="Calibri" panose="020F0502020204030204" pitchFamily="34" charset="0"/>
                <a:cs typeface="Calibri" panose="020F0502020204030204" pitchFamily="34" charset="0"/>
              </a:rPr>
              <a:t>Contact:</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[name, title] </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[email]</a:t>
            </a:r>
          </a:p>
          <a:p>
            <a:pPr marL="1371600" lvl="2" indent="-457200">
              <a:buFont typeface="Arial" panose="020B0604020202020204" pitchFamily="34" charset="0"/>
              <a:buChar char="•"/>
              <a:defRPr/>
            </a:pPr>
            <a:r>
              <a:rPr lang="en-US" sz="2800" dirty="0">
                <a:solidFill>
                  <a:srgbClr val="DFE3E5">
                    <a:lumMod val="10000"/>
                  </a:srgbClr>
                </a:solidFill>
                <a:highlight>
                  <a:srgbClr val="FFFF00"/>
                </a:highlight>
                <a:latin typeface="Calibri" panose="020F0502020204030204" pitchFamily="34" charset="0"/>
                <a:cs typeface="Calibri" panose="020F0502020204030204" pitchFamily="34" charset="0"/>
              </a:rPr>
              <a:t>[phone number]</a:t>
            </a:r>
          </a:p>
          <a:p>
            <a:pPr marL="58738" lvl="2">
              <a:spcBef>
                <a:spcPts val="1200"/>
              </a:spcBef>
            </a:pPr>
            <a:r>
              <a:rPr lang="en-US" sz="2800" dirty="0">
                <a:solidFill>
                  <a:schemeClr val="tx2">
                    <a:lumMod val="10000"/>
                  </a:schemeClr>
                </a:solidFill>
              </a:rPr>
              <a:t>.</a:t>
            </a:r>
            <a:endParaRPr lang="en-US" sz="2800" dirty="0">
              <a:solidFill>
                <a:schemeClr val="tx2">
                  <a:lumMod val="10000"/>
                </a:schemeClr>
              </a:solidFill>
              <a:latin typeface="Calibri" panose="020F0502020204030204" pitchFamily="34" charset="0"/>
              <a:cs typeface="Calibri" panose="020F0502020204030204" pitchFamily="34" charset="0"/>
            </a:endParaRPr>
          </a:p>
          <a:p>
            <a:pPr lvl="0" defTabSz="914400">
              <a:lnSpc>
                <a:spcPct val="85000"/>
              </a:lnSpc>
              <a:spcAft>
                <a:spcPts val="12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10" name="Picture 9">
            <a:extLst>
              <a:ext uri="{FF2B5EF4-FFF2-40B4-BE49-F238E27FC236}">
                <a16:creationId xmlns:a16="http://schemas.microsoft.com/office/drawing/2014/main" id="{3D172CC2-3857-4421-BD8E-DE61DF4E225A}"/>
              </a:ext>
            </a:extLst>
          </p:cNvPr>
          <p:cNvPicPr>
            <a:picLocks noChangeAspect="1"/>
          </p:cNvPicPr>
          <p:nvPr/>
        </p:nvPicPr>
        <p:blipFill>
          <a:blip r:embed="rId3"/>
          <a:stretch>
            <a:fillRect/>
          </a:stretch>
        </p:blipFill>
        <p:spPr>
          <a:xfrm>
            <a:off x="8593111" y="2405799"/>
            <a:ext cx="2443792" cy="2374064"/>
          </a:xfrm>
          <a:prstGeom prst="rect">
            <a:avLst/>
          </a:prstGeom>
        </p:spPr>
      </p:pic>
    </p:spTree>
    <p:extLst>
      <p:ext uri="{BB962C8B-B14F-4D97-AF65-F5344CB8AC3E}">
        <p14:creationId xmlns:p14="http://schemas.microsoft.com/office/powerpoint/2010/main" val="1358719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Organics Program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3368</TotalTime>
  <Words>1080</Words>
  <Application>Microsoft Office PowerPoint</Application>
  <PresentationFormat>Widescreen</PresentationFormat>
  <Paragraphs>121</Paragraphs>
  <Slides>8</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Arial</vt:lpstr>
      <vt:lpstr>Calibri</vt:lpstr>
      <vt:lpstr>Calibri Light</vt:lpstr>
      <vt:lpstr>Courier New</vt:lpstr>
      <vt:lpstr>Symbol</vt:lpstr>
      <vt:lpstr>Wingdings</vt:lpstr>
      <vt:lpstr>Wingdings 2</vt:lpstr>
      <vt:lpstr>Metropolitan</vt:lpstr>
      <vt:lpstr>Office Theme</vt:lpstr>
      <vt:lpstr>Organics Collection</vt:lpstr>
      <vt:lpstr>What Goes in Organics</vt:lpstr>
      <vt:lpstr>PowerPoint Presentation</vt:lpstr>
      <vt:lpstr>Responsibilities when emptying organics containers</vt:lpstr>
      <vt:lpstr>Help Us Collect Organics Right</vt:lpstr>
      <vt:lpstr>Help Us Collect Organics Right</vt:lpstr>
      <vt:lpstr>Help Us Collect Organics Right</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200</cp:revision>
  <dcterms:created xsi:type="dcterms:W3CDTF">2020-07-07T21:45:34Z</dcterms:created>
  <dcterms:modified xsi:type="dcterms:W3CDTF">2022-12-27T20:18:44Z</dcterms:modified>
</cp:coreProperties>
</file>